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"/>
  </p:notesMasterIdLst>
  <p:sldIdLst>
    <p:sldId id="260" r:id="rId2"/>
  </p:sldIdLst>
  <p:sldSz cx="9906000" cy="6858000" type="A4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84" y="1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1F0C97-4921-431A-BFE6-2EBE39059DCA}" type="datetimeFigureOut">
              <a:rPr lang="ko-KR" altLang="en-US" smtClean="0"/>
              <a:t>2023-10-26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F8893E-1C1A-4729-8EBF-C7C8D50E8B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9231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7E470-67C5-4AD6-98F0-DFE0E8898AEE}" type="datetimeFigureOut">
              <a:rPr lang="ko-KR" altLang="en-US" smtClean="0"/>
              <a:t>2023-10-26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8CB6E-A68E-4375-88B1-C981EAAF26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6196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7E470-67C5-4AD6-98F0-DFE0E8898AEE}" type="datetimeFigureOut">
              <a:rPr lang="ko-KR" altLang="en-US" smtClean="0"/>
              <a:t>2023-10-26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8CB6E-A68E-4375-88B1-C981EAAF26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369499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7E470-67C5-4AD6-98F0-DFE0E8898AEE}" type="datetimeFigureOut">
              <a:rPr lang="ko-KR" altLang="en-US" smtClean="0"/>
              <a:t>2023-10-26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8CB6E-A68E-4375-88B1-C981EAAF26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14400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7E470-67C5-4AD6-98F0-DFE0E8898AEE}" type="datetimeFigureOut">
              <a:rPr lang="ko-KR" altLang="en-US" smtClean="0"/>
              <a:t>2023-10-26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8CB6E-A68E-4375-88B1-C981EAAF26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47265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7E470-67C5-4AD6-98F0-DFE0E8898AEE}" type="datetimeFigureOut">
              <a:rPr lang="ko-KR" altLang="en-US" smtClean="0"/>
              <a:t>2023-10-26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8CB6E-A68E-4375-88B1-C981EAAF26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07844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7E470-67C5-4AD6-98F0-DFE0E8898AEE}" type="datetimeFigureOut">
              <a:rPr lang="ko-KR" altLang="en-US" smtClean="0"/>
              <a:t>2023-10-26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8CB6E-A68E-4375-88B1-C981EAAF26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22144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7E470-67C5-4AD6-98F0-DFE0E8898AEE}" type="datetimeFigureOut">
              <a:rPr lang="ko-KR" altLang="en-US" smtClean="0"/>
              <a:t>2023-10-26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8CB6E-A68E-4375-88B1-C981EAAF26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21049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7E470-67C5-4AD6-98F0-DFE0E8898AEE}" type="datetimeFigureOut">
              <a:rPr lang="ko-KR" altLang="en-US" smtClean="0"/>
              <a:t>2023-10-26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8CB6E-A68E-4375-88B1-C981EAAF26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13898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7E470-67C5-4AD6-98F0-DFE0E8898AEE}" type="datetimeFigureOut">
              <a:rPr lang="ko-KR" altLang="en-US" smtClean="0"/>
              <a:t>2023-10-26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8CB6E-A68E-4375-88B1-C981EAAF26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83371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7E470-67C5-4AD6-98F0-DFE0E8898AEE}" type="datetimeFigureOut">
              <a:rPr lang="ko-KR" altLang="en-US" smtClean="0"/>
              <a:t>2023-10-26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8CB6E-A68E-4375-88B1-C981EAAF26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37351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7E470-67C5-4AD6-98F0-DFE0E8898AEE}" type="datetimeFigureOut">
              <a:rPr lang="ko-KR" altLang="en-US" smtClean="0"/>
              <a:t>2023-10-26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8CB6E-A68E-4375-88B1-C981EAAF26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56704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07E470-67C5-4AD6-98F0-DFE0E8898AEE}" type="datetimeFigureOut">
              <a:rPr lang="ko-KR" altLang="en-US" smtClean="0"/>
              <a:t>2023-10-26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A8CB6E-A68E-4375-88B1-C981EAAF26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5874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5267442"/>
              </p:ext>
            </p:extLst>
          </p:nvPr>
        </p:nvGraphicFramePr>
        <p:xfrm>
          <a:off x="422148" y="868362"/>
          <a:ext cx="4351338" cy="5739636"/>
        </p:xfrm>
        <a:graphic>
          <a:graphicData uri="http://schemas.openxmlformats.org/drawingml/2006/table">
            <a:tbl>
              <a:tblPr/>
              <a:tblGrid>
                <a:gridCol w="536575">
                  <a:extLst>
                    <a:ext uri="{9D8B030D-6E8A-4147-A177-3AD203B41FA5}">
                      <a16:colId xmlns:a16="http://schemas.microsoft.com/office/drawing/2014/main" val="3171433407"/>
                    </a:ext>
                  </a:extLst>
                </a:gridCol>
                <a:gridCol w="709613">
                  <a:extLst>
                    <a:ext uri="{9D8B030D-6E8A-4147-A177-3AD203B41FA5}">
                      <a16:colId xmlns:a16="http://schemas.microsoft.com/office/drawing/2014/main" val="3467764573"/>
                    </a:ext>
                  </a:extLst>
                </a:gridCol>
                <a:gridCol w="1239456">
                  <a:extLst>
                    <a:ext uri="{9D8B030D-6E8A-4147-A177-3AD203B41FA5}">
                      <a16:colId xmlns:a16="http://schemas.microsoft.com/office/drawing/2014/main" val="3354126162"/>
                    </a:ext>
                  </a:extLst>
                </a:gridCol>
                <a:gridCol w="1865694">
                  <a:extLst>
                    <a:ext uri="{9D8B030D-6E8A-4147-A177-3AD203B41FA5}">
                      <a16:colId xmlns:a16="http://schemas.microsoft.com/office/drawing/2014/main" val="1744413613"/>
                    </a:ext>
                  </a:extLst>
                </a:gridCol>
              </a:tblGrid>
              <a:tr h="512812">
                <a:tc rowSpan="3" gridSpan="2"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3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5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436688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3717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8289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2861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7433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57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현대산스 Text" panose="020B0600000101010101" pitchFamily="50" charset="-127"/>
                          <a:ea typeface="현대산스 Text" panose="020B0600000101010101" pitchFamily="50" charset="-127"/>
                        </a:rPr>
                        <a:t>사진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3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5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436688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3717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8289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2861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7433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57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현대산스 Text" panose="020B0600000101010101" pitchFamily="50" charset="-127"/>
                          <a:ea typeface="현대산스 Text" panose="020B0600000101010101" pitchFamily="50" charset="-127"/>
                        </a:rPr>
                        <a:t>이름</a:t>
                      </a:r>
                      <a:r>
                        <a:rPr kumimoji="0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현대산스 Text" panose="020B0600000101010101" pitchFamily="50" charset="-127"/>
                          <a:ea typeface="현대산스 Text" panose="020B0600000101010101" pitchFamily="50" charset="-127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현대산스 Text" panose="020B0600000101010101" pitchFamily="50" charset="-127"/>
                          <a:ea typeface="현대산스 Text" panose="020B0600000101010101" pitchFamily="50" charset="-127"/>
                        </a:rPr>
                        <a:t>한글</a:t>
                      </a:r>
                      <a:r>
                        <a:rPr kumimoji="0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현대산스 Text" panose="020B0600000101010101" pitchFamily="50" charset="-127"/>
                          <a:ea typeface="현대산스 Text" panose="020B0600000101010101" pitchFamily="50" charset="-127"/>
                        </a:rPr>
                        <a:t>)</a:t>
                      </a:r>
                      <a:endParaRPr kumimoji="0" lang="ko-KR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현대산스 Text" panose="020B0600000101010101" pitchFamily="50" charset="-127"/>
                        <a:ea typeface="현대산스 Text" panose="020B0600000101010101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3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5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436688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3717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8289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2861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7433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57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현대산스 Text" panose="020B0600000101010101" pitchFamily="50" charset="-127"/>
                        <a:ea typeface="현대산스 Text" panose="020B0600000101010101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02218903"/>
                  </a:ext>
                </a:extLst>
              </a:tr>
              <a:tr h="512812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3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5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436688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3717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8289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2861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7433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57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현대산스 Text" panose="020B0600000101010101" pitchFamily="50" charset="-127"/>
                          <a:ea typeface="현대산스 Text" panose="020B0600000101010101" pitchFamily="50" charset="-127"/>
                        </a:rPr>
                        <a:t>이름</a:t>
                      </a:r>
                      <a:r>
                        <a:rPr kumimoji="0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현대산스 Text" panose="020B0600000101010101" pitchFamily="50" charset="-127"/>
                          <a:ea typeface="현대산스 Text" panose="020B0600000101010101" pitchFamily="50" charset="-127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현대산스 Text" panose="020B0600000101010101" pitchFamily="50" charset="-127"/>
                          <a:ea typeface="현대산스 Text" panose="020B0600000101010101" pitchFamily="50" charset="-127"/>
                        </a:rPr>
                        <a:t>영문</a:t>
                      </a:r>
                      <a:r>
                        <a:rPr kumimoji="0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현대산스 Text" panose="020B0600000101010101" pitchFamily="50" charset="-127"/>
                          <a:ea typeface="현대산스 Text" panose="020B0600000101010101" pitchFamily="50" charset="-127"/>
                        </a:rPr>
                        <a:t>)</a:t>
                      </a:r>
                      <a:endParaRPr kumimoji="0" lang="ko-KR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현대산스 Text" panose="020B0600000101010101" pitchFamily="50" charset="-127"/>
                        <a:ea typeface="현대산스 Text" panose="020B0600000101010101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3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5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436688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3717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8289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2861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7433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57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현대산스 Text" panose="020B0600000101010101" pitchFamily="50" charset="-127"/>
                        <a:ea typeface="현대산스 Text" panose="020B0600000101010101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1792170"/>
                  </a:ext>
                </a:extLst>
              </a:tr>
              <a:tr h="512812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3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5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436688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3717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8289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2861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7433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57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현대산스 Text" panose="020B0600000101010101" pitchFamily="50" charset="-127"/>
                          <a:ea typeface="현대산스 Text" panose="020B0600000101010101" pitchFamily="50" charset="-127"/>
                        </a:rPr>
                        <a:t>나이</a:t>
                      </a:r>
                      <a:r>
                        <a:rPr kumimoji="0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현대산스 Text" panose="020B0600000101010101" pitchFamily="50" charset="-127"/>
                          <a:ea typeface="현대산스 Text" panose="020B0600000101010101" pitchFamily="50" charset="-127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현대산스 Text" panose="020B0600000101010101" pitchFamily="50" charset="-127"/>
                          <a:ea typeface="현대산스 Text" panose="020B0600000101010101" pitchFamily="50" charset="-127"/>
                        </a:rPr>
                        <a:t>세</a:t>
                      </a:r>
                      <a:r>
                        <a:rPr kumimoji="0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현대산스 Text" panose="020B0600000101010101" pitchFamily="50" charset="-127"/>
                          <a:ea typeface="현대산스 Text" panose="020B0600000101010101" pitchFamily="50" charset="-127"/>
                        </a:rPr>
                        <a:t>)</a:t>
                      </a:r>
                      <a:endParaRPr kumimoji="0" lang="ko-KR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현대산스 Text" panose="020B0600000101010101" pitchFamily="50" charset="-127"/>
                        <a:ea typeface="현대산스 Text" panose="020B0600000101010101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3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5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436688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3717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8289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2861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7433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57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현대산스 Text" panose="020B0600000101010101" pitchFamily="50" charset="-127"/>
                        <a:ea typeface="현대산스 Text" panose="020B0600000101010101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62159919"/>
                  </a:ext>
                </a:extLst>
              </a:tr>
              <a:tr h="374400">
                <a:tc rowSpan="3"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3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5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436688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3717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8289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2861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7433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57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현대산스 Text" panose="020B0600000101010101" pitchFamily="50" charset="-127"/>
                          <a:ea typeface="현대산스 Text" panose="020B0600000101010101" pitchFamily="50" charset="-127"/>
                        </a:rPr>
                        <a:t>연락처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3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5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436688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3717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8289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2861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7433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57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현대산스 Text" panose="020B0600000101010101" pitchFamily="50" charset="-127"/>
                          <a:ea typeface="현대산스 Text" panose="020B0600000101010101" pitchFamily="50" charset="-127"/>
                        </a:rPr>
                        <a:t>E-mail</a:t>
                      </a:r>
                      <a:endParaRPr kumimoji="0" lang="ko-K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현대산스 Text" panose="020B0600000101010101" pitchFamily="50" charset="-127"/>
                        <a:ea typeface="현대산스 Text" panose="020B0600000101010101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3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5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436688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3717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8289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2861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7433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57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현대산스 Text" panose="020B0600000101010101" pitchFamily="50" charset="-127"/>
                        <a:ea typeface="현대산스 Text" panose="020B0600000101010101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0592431"/>
                  </a:ext>
                </a:extLst>
              </a:tr>
              <a:tr h="3744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3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5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436688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3717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8289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2861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7433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57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현대산스 Text" panose="020B0600000101010101" pitchFamily="50" charset="-127"/>
                          <a:ea typeface="현대산스 Text" panose="020B0600000101010101" pitchFamily="50" charset="-127"/>
                        </a:rPr>
                        <a:t>전화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3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5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436688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3717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8289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2861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7433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57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현대산스 Text" panose="020B0600000101010101" pitchFamily="50" charset="-127"/>
                        <a:ea typeface="현대산스 Text" panose="020B0600000101010101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8509228"/>
                  </a:ext>
                </a:extLst>
              </a:tr>
              <a:tr h="3744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3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5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436688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3717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8289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2861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7433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57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현대산스 Text" panose="020B0600000101010101" pitchFamily="50" charset="-127"/>
                          <a:ea typeface="현대산스 Text" panose="020B0600000101010101" pitchFamily="50" charset="-127"/>
                        </a:rPr>
                        <a:t>핸드폰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3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5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436688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3717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8289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2861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7433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57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현대산스 Text" panose="020B0600000101010101" pitchFamily="50" charset="-127"/>
                        <a:ea typeface="현대산스 Text" panose="020B0600000101010101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282655"/>
                  </a:ext>
                </a:extLst>
              </a:tr>
              <a:tr h="374400">
                <a:tc rowSpan="3"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3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5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436688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3717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8289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2861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7433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57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현대산스 Text" panose="020B0600000101010101" pitchFamily="50" charset="-127"/>
                          <a:ea typeface="현대산스 Text" panose="020B0600000101010101" pitchFamily="50" charset="-127"/>
                        </a:rPr>
                        <a:t>학력</a:t>
                      </a:r>
                      <a:endParaRPr kumimoji="0" lang="en-US" altLang="ko-KR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현대산스 Text" panose="020B0600000101010101" pitchFamily="50" charset="-127"/>
                        <a:ea typeface="현대산스 Text" panose="020B0600000101010101" pitchFamily="50" charset="-127"/>
                      </a:endParaRPr>
                    </a:p>
                    <a:p>
                      <a:pPr marL="0" marR="0" lvl="0" indent="0" algn="ctr" defTabSz="957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현대산스 Text" panose="020B0600000101010101" pitchFamily="50" charset="-127"/>
                          <a:ea typeface="현대산스 Text" panose="020B0600000101010101" pitchFamily="50" charset="-127"/>
                        </a:rPr>
                        <a:t>사항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3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5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436688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3717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8289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2861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7433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57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현대산스 Text" panose="020B0600000101010101" pitchFamily="50" charset="-127"/>
                          <a:ea typeface="현대산스 Text" panose="020B0600000101010101" pitchFamily="50" charset="-127"/>
                        </a:rPr>
                        <a:t>학사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3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5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436688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3717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8289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2861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7433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57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현대산스 Text" panose="020B0600000101010101" pitchFamily="50" charset="-127"/>
                        <a:ea typeface="현대산스 Text" panose="020B0600000101010101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6324401"/>
                  </a:ext>
                </a:extLst>
              </a:tr>
              <a:tr h="3744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3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5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436688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3717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8289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2861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7433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57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현대산스 Text" panose="020B0600000101010101" pitchFamily="50" charset="-127"/>
                          <a:ea typeface="현대산스 Text" panose="020B0600000101010101" pitchFamily="50" charset="-127"/>
                        </a:rPr>
                        <a:t>석사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3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5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436688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3717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8289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2861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7433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57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현대산스 Text" panose="020B0600000101010101" pitchFamily="50" charset="-127"/>
                        <a:ea typeface="현대산스 Text" panose="020B0600000101010101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0114512"/>
                  </a:ext>
                </a:extLst>
              </a:tr>
              <a:tr h="3744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3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5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436688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3717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8289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2861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7433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57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현대산스 Text" panose="020B0600000101010101" pitchFamily="50" charset="-127"/>
                          <a:ea typeface="현대산스 Text" panose="020B0600000101010101" pitchFamily="50" charset="-127"/>
                        </a:rPr>
                        <a:t>박사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3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5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436688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371725" indent="-23495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828925" indent="-23495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286125" indent="-23495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743325" indent="-23495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현대산스 Text" panose="020B0600000101010101" pitchFamily="50" charset="-127"/>
                        <a:ea typeface="현대산스 Text" panose="020B0600000101010101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2292513"/>
                  </a:ext>
                </a:extLst>
              </a:tr>
              <a:tr h="374400">
                <a:tc gridSpan="4"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3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5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436688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3717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8289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2861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7433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57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현대산스 Text" panose="020B0600000101010101" pitchFamily="50" charset="-127"/>
                          <a:ea typeface="현대산스 Text" panose="020B0600000101010101" pitchFamily="50" charset="-127"/>
                        </a:rPr>
                        <a:t>주요 경력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2526847"/>
                  </a:ext>
                </a:extLst>
              </a:tr>
              <a:tr h="374400">
                <a:tc gridSpan="2"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3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5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436688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3717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8289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2861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7433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57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현대산스 Text" panose="020B0600000101010101" pitchFamily="50" charset="-127"/>
                          <a:ea typeface="현대산스 Text" panose="020B0600000101010101" pitchFamily="50" charset="-127"/>
                        </a:rPr>
                        <a:t>1994</a:t>
                      </a:r>
                      <a:r>
                        <a:rPr kumimoji="0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현대산스 Text" panose="020B0600000101010101" pitchFamily="50" charset="-127"/>
                          <a:ea typeface="현대산스 Text" panose="020B0600000101010101" pitchFamily="50" charset="-127"/>
                        </a:rPr>
                        <a:t>년</a:t>
                      </a:r>
                      <a:r>
                        <a:rPr kumimoji="0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현대산스 Text" panose="020B0600000101010101" pitchFamily="50" charset="-127"/>
                          <a:ea typeface="현대산스 Text" panose="020B0600000101010101" pitchFamily="50" charset="-127"/>
                          <a:cs typeface="Calibri" panose="020F0502020204030204" pitchFamily="34" charset="0"/>
                        </a:rPr>
                        <a:t>–</a:t>
                      </a:r>
                      <a:r>
                        <a:rPr kumimoji="0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현대산스 Text" panose="020B0600000101010101" pitchFamily="50" charset="-127"/>
                          <a:ea typeface="현대산스 Text" panose="020B0600000101010101" pitchFamily="50" charset="-127"/>
                        </a:rPr>
                        <a:t>현재</a:t>
                      </a:r>
                      <a:endParaRPr kumimoji="0" lang="en-US" altLang="ko-KR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현대산스 Text" panose="020B0600000101010101" pitchFamily="50" charset="-127"/>
                        <a:ea typeface="현대산스 Text" panose="020B0600000101010101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3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5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436688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371725" indent="-23495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828925" indent="-23495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286125" indent="-23495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743325" indent="-23495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현대산스 Text" panose="020B0600000101010101" pitchFamily="50" charset="-127"/>
                        <a:ea typeface="현대산스 Text" panose="020B0600000101010101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0712069"/>
                  </a:ext>
                </a:extLst>
              </a:tr>
              <a:tr h="374400">
                <a:tc gridSpan="2"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3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5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436688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371725" indent="-23495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828925" indent="-23495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286125" indent="-23495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743325" indent="-23495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현대산스 Text" panose="020B0600000101010101" pitchFamily="50" charset="-127"/>
                          <a:ea typeface="현대산스 Text" panose="020B0600000101010101" pitchFamily="50" charset="-127"/>
                        </a:rPr>
                        <a:t>2021</a:t>
                      </a:r>
                      <a:r>
                        <a:rPr kumimoji="0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현대산스 Text" panose="020B0600000101010101" pitchFamily="50" charset="-127"/>
                          <a:ea typeface="현대산스 Text" panose="020B0600000101010101" pitchFamily="50" charset="-127"/>
                          <a:cs typeface="Calibri" panose="020F0502020204030204" pitchFamily="34" charset="0"/>
                        </a:rPr>
                        <a:t>–</a:t>
                      </a:r>
                      <a:r>
                        <a:rPr kumimoji="0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현대산스 Text" panose="020B0600000101010101" pitchFamily="50" charset="-127"/>
                          <a:ea typeface="현대산스 Text" panose="020B0600000101010101" pitchFamily="50" charset="-127"/>
                        </a:rPr>
                        <a:t>2021</a:t>
                      </a:r>
                      <a:r>
                        <a:rPr kumimoji="0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현대산스 Text" panose="020B0600000101010101" pitchFamily="50" charset="-127"/>
                          <a:ea typeface="현대산스 Text" panose="020B0600000101010101" pitchFamily="50" charset="-127"/>
                        </a:rPr>
                        <a:t>년</a:t>
                      </a:r>
                      <a:endParaRPr kumimoji="0" lang="en-US" altLang="ko-KR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현대산스 Text" panose="020B0600000101010101" pitchFamily="50" charset="-127"/>
                        <a:ea typeface="현대산스 Text" panose="020B0600000101010101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3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5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436688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371725" indent="-23495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828925" indent="-23495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286125" indent="-23495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743325" indent="-23495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현대산스 Text" panose="020B0600000101010101" pitchFamily="50" charset="-127"/>
                        <a:ea typeface="현대산스 Text" panose="020B0600000101010101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0319067"/>
                  </a:ext>
                </a:extLst>
              </a:tr>
              <a:tr h="374400">
                <a:tc gridSpan="2"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3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5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436688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371725" indent="-23495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828925" indent="-23495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286125" indent="-23495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743325" indent="-23495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현대산스 Text" panose="020B0600000101010101" pitchFamily="50" charset="-127"/>
                          <a:ea typeface="현대산스 Text" panose="020B0600000101010101" pitchFamily="50" charset="-127"/>
                        </a:rPr>
                        <a:t>2017</a:t>
                      </a:r>
                      <a:r>
                        <a:rPr kumimoji="0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현대산스 Text" panose="020B0600000101010101" pitchFamily="50" charset="-127"/>
                          <a:ea typeface="현대산스 Text" panose="020B0600000101010101" pitchFamily="50" charset="-127"/>
                        </a:rPr>
                        <a:t>년</a:t>
                      </a:r>
                      <a:r>
                        <a:rPr kumimoji="0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현대산스 Text" panose="020B0600000101010101" pitchFamily="50" charset="-127"/>
                          <a:ea typeface="현대산스 Text" panose="020B0600000101010101" pitchFamily="50" charset="-127"/>
                        </a:rPr>
                        <a:t>-</a:t>
                      </a:r>
                      <a:r>
                        <a:rPr kumimoji="0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현대산스 Text" panose="020B0600000101010101" pitchFamily="50" charset="-127"/>
                          <a:ea typeface="현대산스 Text" panose="020B0600000101010101" pitchFamily="50" charset="-127"/>
                        </a:rPr>
                        <a:t>현재</a:t>
                      </a:r>
                      <a:endParaRPr kumimoji="0" lang="en-US" altLang="ko-KR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현대산스 Text" panose="020B0600000101010101" pitchFamily="50" charset="-127"/>
                        <a:ea typeface="현대산스 Text" panose="020B0600000101010101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3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5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436688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371725" indent="-23495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828925" indent="-23495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286125" indent="-23495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743325" indent="-23495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현대산스 Text" panose="020B0600000101010101" pitchFamily="50" charset="-127"/>
                        <a:ea typeface="현대산스 Text" panose="020B0600000101010101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1252007"/>
                  </a:ext>
                </a:extLst>
              </a:tr>
              <a:tr h="374400">
                <a:tc gridSpan="2"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3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5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436688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371725" indent="-23495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828925" indent="-23495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286125" indent="-23495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743325" indent="-23495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현대산스 Text" panose="020B0600000101010101" pitchFamily="50" charset="-127"/>
                          <a:ea typeface="현대산스 Text" panose="020B0600000101010101" pitchFamily="50" charset="-127"/>
                        </a:rPr>
                        <a:t>2011-2020</a:t>
                      </a:r>
                      <a:r>
                        <a:rPr kumimoji="0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현대산스 Text" panose="020B0600000101010101" pitchFamily="50" charset="-127"/>
                          <a:ea typeface="현대산스 Text" panose="020B0600000101010101" pitchFamily="50" charset="-127"/>
                        </a:rPr>
                        <a:t>년</a:t>
                      </a:r>
                      <a:endParaRPr kumimoji="0" lang="en-US" altLang="ko-KR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현대산스 Text" panose="020B0600000101010101" pitchFamily="50" charset="-127"/>
                        <a:ea typeface="현대산스 Text" panose="020B0600000101010101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현대산스 Text" panose="020B0600000101010101" pitchFamily="50" charset="-127"/>
                        <a:ea typeface="현대산스 Text" panose="020B0600000101010101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34925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3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5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436688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3717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8289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2861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743325" indent="-234950" defTabSz="957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34925" marR="0" lvl="0" indent="0" algn="ctr" defTabSz="957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현대산스 Text" panose="020B0600000101010101" pitchFamily="50" charset="-127"/>
                        <a:ea typeface="현대산스 Text" panose="020B0600000101010101" pitchFamily="50" charset="-127"/>
                        <a:cs typeface="Calibri" panose="020F050202020403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385587"/>
                  </a:ext>
                </a:extLst>
              </a:tr>
            </a:tbl>
          </a:graphicData>
        </a:graphic>
      </p:graphicFrame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5875790"/>
              </p:ext>
            </p:extLst>
          </p:nvPr>
        </p:nvGraphicFramePr>
        <p:xfrm>
          <a:off x="5021707" y="868363"/>
          <a:ext cx="4500563" cy="572446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7090">
                  <a:extLst>
                    <a:ext uri="{9D8B030D-6E8A-4147-A177-3AD203B41FA5}">
                      <a16:colId xmlns:a16="http://schemas.microsoft.com/office/drawing/2014/main" val="4186641069"/>
                    </a:ext>
                  </a:extLst>
                </a:gridCol>
                <a:gridCol w="3283473">
                  <a:extLst>
                    <a:ext uri="{9D8B030D-6E8A-4147-A177-3AD203B41FA5}">
                      <a16:colId xmlns:a16="http://schemas.microsoft.com/office/drawing/2014/main" val="1705185736"/>
                    </a:ext>
                  </a:extLst>
                </a:gridCol>
              </a:tblGrid>
              <a:tr h="27509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현대산스 Text" panose="020B0600000101010101" pitchFamily="50" charset="-127"/>
                          <a:ea typeface="현대산스 Text" panose="020B0600000101010101" pitchFamily="50" charset="-127"/>
                        </a:rPr>
                        <a:t>홈페이지</a:t>
                      </a:r>
                    </a:p>
                  </a:txBody>
                  <a:tcPr marL="91451" marR="91451"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atin typeface="현대산스 Text" panose="020B0600000101010101" pitchFamily="50" charset="-127"/>
                        <a:ea typeface="현대산스 Text" panose="020B0600000101010101" pitchFamily="50" charset="-127"/>
                      </a:endParaRPr>
                    </a:p>
                  </a:txBody>
                  <a:tcPr marL="91451" marR="91451" anchor="ctr"/>
                </a:tc>
                <a:extLst>
                  <a:ext uri="{0D108BD9-81ED-4DB2-BD59-A6C34878D82A}">
                    <a16:rowId xmlns:a16="http://schemas.microsoft.com/office/drawing/2014/main" val="100196357"/>
                  </a:ext>
                </a:extLst>
              </a:tr>
              <a:tr h="11239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현대산스 Text" panose="020B0600000101010101" pitchFamily="50" charset="-127"/>
                          <a:ea typeface="현대산스 Text" panose="020B0600000101010101" pitchFamily="50" charset="-127"/>
                        </a:rPr>
                        <a:t>연구분야</a:t>
                      </a:r>
                    </a:p>
                  </a:txBody>
                  <a:tcPr marL="91451" marR="91451" anchor="ctr"/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현대산스 Text" panose="020B0600000101010101" pitchFamily="50" charset="-127"/>
                          <a:ea typeface="현대산스 Text" panose="020B0600000101010101" pitchFamily="50" charset="-127"/>
                          <a:cs typeface="+mn-cs"/>
                        </a:rPr>
                        <a:t>참여희망하시는 분야 관련하여 자유롭게 작성해주시면 감사하겠습니다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현대산스 Text" panose="020B0600000101010101" pitchFamily="50" charset="-127"/>
                          <a:ea typeface="현대산스 Text" panose="020B0600000101010101" pitchFamily="50" charset="-127"/>
                          <a:cs typeface="+mn-cs"/>
                        </a:rPr>
                        <a:t>.</a:t>
                      </a:r>
                    </a:p>
                    <a:p>
                      <a:pPr algn="l" latinLnBrk="1">
                        <a:lnSpc>
                          <a:spcPct val="120000"/>
                        </a:lnSpc>
                      </a:pPr>
                      <a:endParaRPr lang="ko-KR" altLang="en-US" sz="1200" dirty="0">
                        <a:latin typeface="현대산스 Text" panose="020B0600000101010101" pitchFamily="50" charset="-127"/>
                        <a:ea typeface="현대산스 Text" panose="020B0600000101010101" pitchFamily="50" charset="-127"/>
                      </a:endParaRPr>
                    </a:p>
                  </a:txBody>
                  <a:tcPr marL="91451" marR="91451" anchor="ctr"/>
                </a:tc>
                <a:extLst>
                  <a:ext uri="{0D108BD9-81ED-4DB2-BD59-A6C34878D82A}">
                    <a16:rowId xmlns:a16="http://schemas.microsoft.com/office/drawing/2014/main" val="3998056008"/>
                  </a:ext>
                </a:extLst>
              </a:tr>
              <a:tr h="274322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현대산스 Text" panose="020B0600000101010101" pitchFamily="50" charset="-127"/>
                          <a:ea typeface="현대산스 Text" panose="020B0600000101010101" pitchFamily="50" charset="-127"/>
                        </a:rPr>
                        <a:t>최근 연구 내용</a:t>
                      </a:r>
                    </a:p>
                  </a:txBody>
                  <a:tcPr marL="91451" marR="91451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4149433"/>
                  </a:ext>
                </a:extLst>
              </a:tr>
              <a:tr h="4051113">
                <a:tc gridSpan="2"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000" b="0" kern="1200" dirty="0">
                          <a:solidFill>
                            <a:schemeClr val="accent5"/>
                          </a:solidFill>
                          <a:latin typeface="현대산스 Text" panose="020B0600000101010101" pitchFamily="50" charset="-127"/>
                          <a:ea typeface="현대산스 Text" panose="020B0600000101010101" pitchFamily="50" charset="-127"/>
                        </a:rPr>
                        <a:t>참여희망하시는 분야 관련하여 자유롭게 작성해주시면 감사하겠습니다</a:t>
                      </a:r>
                      <a:r>
                        <a:rPr lang="en-US" altLang="ko-KR" sz="1000" b="0" kern="1200" dirty="0">
                          <a:solidFill>
                            <a:schemeClr val="accent5"/>
                          </a:solidFill>
                          <a:latin typeface="현대산스 Text" panose="020B0600000101010101" pitchFamily="50" charset="-127"/>
                          <a:ea typeface="현대산스 Text" panose="020B0600000101010101" pitchFamily="50" charset="-127"/>
                        </a:rPr>
                        <a:t>.</a:t>
                      </a:r>
                    </a:p>
                  </a:txBody>
                  <a:tcPr marL="91451" marR="91451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701517"/>
                  </a:ext>
                </a:extLst>
              </a:tr>
            </a:tbl>
          </a:graphicData>
        </a:graphic>
      </p:graphicFrame>
      <p:sp>
        <p:nvSpPr>
          <p:cNvPr id="8" name="제목 1"/>
          <p:cNvSpPr>
            <a:spLocks/>
          </p:cNvSpPr>
          <p:nvPr/>
        </p:nvSpPr>
        <p:spPr bwMode="auto">
          <a:xfrm>
            <a:off x="292506" y="260381"/>
            <a:ext cx="369492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>
            <a:lvl1pPr defTabSz="957263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defTabSz="957263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defTabSz="957263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defTabSz="957263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defTabSz="957263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defTabSz="9572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defTabSz="9572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defTabSz="9572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defTabSz="9572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lvl="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2600" noProof="0" dirty="0">
                <a:solidFill>
                  <a:srgbClr val="000000"/>
                </a:solidFill>
                <a:latin typeface="현대하모니 B" pitchFamily="18" charset="-127"/>
                <a:ea typeface="현대하모니 B" pitchFamily="18" charset="-127"/>
              </a:rPr>
              <a:t>참여 교수 프로필</a:t>
            </a:r>
            <a:r>
              <a:rPr lang="en-US" altLang="ko-KR" sz="2600" noProof="0" dirty="0">
                <a:solidFill>
                  <a:srgbClr val="000000"/>
                </a:solidFill>
                <a:latin typeface="현대하모니 B" pitchFamily="18" charset="-127"/>
                <a:ea typeface="현대하모니 B" pitchFamily="18" charset="-127"/>
              </a:rPr>
              <a:t>- xxx</a:t>
            </a:r>
            <a:r>
              <a:rPr lang="ko-KR" altLang="en-US" sz="2600" noProof="0" dirty="0">
                <a:solidFill>
                  <a:srgbClr val="000000"/>
                </a:solidFill>
                <a:latin typeface="현대하모니 B" pitchFamily="18" charset="-127"/>
                <a:ea typeface="현대하모니 B" pitchFamily="18" charset="-127"/>
              </a:rPr>
              <a:t> 교수</a:t>
            </a:r>
            <a:endParaRPr kumimoji="1" lang="ko-KR" altLang="en-US" sz="2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현대하모니 B" pitchFamily="18" charset="-127"/>
              <a:ea typeface="현대하모니 B" pitchFamily="18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04718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194</TotalTime>
  <Words>61</Words>
  <Application>Microsoft Office PowerPoint</Application>
  <PresentationFormat>A4 용지(210x297mm)</PresentationFormat>
  <Paragraphs>24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8" baseType="lpstr">
      <vt:lpstr>맑은 고딕</vt:lpstr>
      <vt:lpstr>현대산스 Text</vt:lpstr>
      <vt:lpstr>현대하모니 B</vt:lpstr>
      <vt:lpstr>Arial</vt:lpstr>
      <vt:lpstr>Calibri</vt:lpstr>
      <vt:lpstr>Calibri Light</vt:lpstr>
      <vt:lpstr>Office 테마</vt:lpstr>
      <vt:lpstr>PowerPoint 프레젠테이션</vt:lpstr>
    </vt:vector>
  </TitlesOfParts>
  <Company>HKMC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민경인 파트장 배터리안전신뢰성개발팀</dc:creator>
  <cp:lastModifiedBy>ChoiHoimyung</cp:lastModifiedBy>
  <cp:revision>6</cp:revision>
  <cp:lastPrinted>2023-09-20T06:58:56Z</cp:lastPrinted>
  <dcterms:created xsi:type="dcterms:W3CDTF">2023-09-13T05:33:15Z</dcterms:created>
  <dcterms:modified xsi:type="dcterms:W3CDTF">2023-10-26T06:54:24Z</dcterms:modified>
</cp:coreProperties>
</file>